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media/image5.jpg" ContentType="image/jpeg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media/image8.jpg" ContentType="image/jpeg"/>
  <Override PartName="/ppt/tags/tag8.xml" ContentType="application/vnd.openxmlformats-officedocument.presentationml.tags+xml"/>
  <Override PartName="/ppt/media/image10.jpg" ContentType="image/jpeg"/>
  <Override PartName="/ppt/tags/tag9.xml" ContentType="application/vnd.openxmlformats-officedocument.presentationml.tags+xml"/>
  <Override PartName="/ppt/media/image13.jpg" ContentType="image/jpeg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media/image15.jpg" ContentType="image/jpeg"/>
  <Override PartName="/ppt/tags/tag12.xml" ContentType="application/vnd.openxmlformats-officedocument.presentationml.tags+xml"/>
  <Override PartName="/ppt/media/image16.jpg" ContentType="image/jpeg"/>
  <Override PartName="/ppt/tags/tag13.xml" ContentType="application/vnd.openxmlformats-officedocument.presentationml.tags+xml"/>
  <Override PartName="/ppt/media/image17.jpg" ContentType="image/jpeg"/>
  <Override PartName="/ppt/tags/tag14.xml" ContentType="application/vnd.openxmlformats-officedocument.presentationml.tags+xml"/>
  <Override PartName="/ppt/media/image22.jpg" ContentType="image/jpeg"/>
  <Override PartName="/ppt/tags/tag15.xml" ContentType="application/vnd.openxmlformats-officedocument.presentationml.tags+xml"/>
  <Override PartName="/ppt/media/image24.jpg" ContentType="image/jpeg"/>
  <Override PartName="/ppt/tags/tag16.xml" ContentType="application/vnd.openxmlformats-officedocument.presentationml.tags+xml"/>
  <Override PartName="/ppt/media/image25.jpg" ContentType="image/jpeg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2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9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A3516-EF07-4D31-9712-5E68E0B49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A5A51C-317E-5567-694E-86638E1DE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7CADA9-8C28-9E32-32B1-A148623E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67D2CD-2EE1-11F3-82D1-FFB2B6047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EA1B27-1048-B5A3-3F65-16A9CB36C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22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9248E-E8E3-542B-12D8-5FDCA233B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7728CB-4670-4DB6-FB69-232347B7C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E7D4EB-A281-1D66-BC1F-57FE2521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890E98-1221-FC2E-8AFA-3E5B6EE71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EA2312-87E9-7ABE-79F0-9E5817576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5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3A02-6EB2-6A23-339D-9479EFD6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587EA9-49E0-70C4-9DE1-61E7AA143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78C11-7300-94D4-2F4D-1CACF1B46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F0883-7F05-1AAA-9053-2C3932B98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CBD183-10D0-C71E-5870-500986C4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855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924D1-63FE-2106-ABB3-1EE5E42F5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C54C1F-1B05-E5D5-265A-001719334C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122AAA-BACB-8FC8-F707-C701D94D7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8ABCA2-690F-5EF9-35C9-5C5702184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FD997E-03EC-9374-063D-DA6A18D06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88E42D-9AC8-BE11-8EF6-94FE93FD2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573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DFED4-2206-10DC-65E2-2D16ACFE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531A6F-C8CF-FFD7-7CDD-259FD2B98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8E89B8-9DA5-F687-EA03-F3AF23ED5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33B305-9A31-D55A-F704-7FF14E4EED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1F45EA-E177-6011-B5AE-C6C2E817E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8A2CA8-8FD7-DA30-E723-C77B6AA2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5E0BA2B-1EDA-1FDF-FA95-9A9635953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3F1DB45-1622-F0DD-5EB8-369CA5F4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69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56C15-92E3-7881-A15B-204932D51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3E9AE0-7E93-EFE2-1BA0-D6DAD7AAC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E6034E-8281-60CB-9CD6-909B991EF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B5C9CD-A04E-E6C5-3087-76715376C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4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A93F3-332D-E41C-7CCB-87695AF2E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BCB09C7-CFD0-08F8-1A28-6FCF66CC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19757A-CCBF-E6B4-B641-E8C55D3E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54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61C71-928B-3BBA-CCA0-DA051CF58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14FC79-7699-8F04-5DE1-2F6D1658A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325973-E768-F69F-0F83-78AF8EEA6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62D490-F9FE-94D0-232D-F6EE5B1A4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B6F377-FADE-CE8E-517A-CCFD51B40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C252D6-F4F4-47A9-D89C-22AEF2F29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75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386FE-92B8-B712-9667-4D6EF8351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4FBA4E9-8079-BAA4-3AF5-5E3A85648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AD86FD-8586-16A4-9493-99A2B25D3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F86CE5-47CC-6F27-7AD2-5401C46EC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BD419B-F7E1-04B3-5736-6C1974DC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4A5F69-A11F-F4A8-5A16-4D51F6486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55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7BCB2-7E52-0AEE-4BD8-97790204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AC3BB4-7606-BCEC-AFEE-FCCB66FF5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F073A1-3347-8970-DBA3-88850F633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CF164F-3843-B9E6-882E-AEBBE6806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B8BC07-8510-E990-4890-73A06E3B4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2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EFCC663-46F0-5BB0-3A13-2126085AF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F51A59-DBD7-AE56-47F0-CE5AB086D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F1E119-6800-5351-BB7D-42CD2566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04258C-DA8C-C9C5-BC54-F041A6EDB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CFE406-D5E7-E667-F462-6F974A14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501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0CACE-B3EB-0ACF-085E-8B1A8350C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737C61-5C1F-7388-E02B-0AF09F2C0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0BBC28-24D0-6669-8B99-0B3366B2B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D337C-F22B-4EFE-BA1C-BB13458DBE4A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8B82A9-CD4D-D165-D7CE-BC8D8924E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371594-3D81-4551-FBCF-B4FE97349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7AA78-769C-40CE-B53D-89DEC78AB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8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gif"/><Relationship Id="rId2" Type="http://schemas.microsoft.com/office/2007/relationships/media" Target="../media/media1.mp3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7" Type="http://schemas.openxmlformats.org/officeDocument/2006/relationships/image" Target="../media/image3.png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openxmlformats.org/officeDocument/2006/relationships/image" Target="../media/image2.gif"/><Relationship Id="rId5" Type="http://schemas.openxmlformats.org/officeDocument/2006/relationships/image" Target="../media/image5.jp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p3"/><Relationship Id="rId7" Type="http://schemas.openxmlformats.org/officeDocument/2006/relationships/image" Target="../media/image7.gif"/><Relationship Id="rId2" Type="http://schemas.microsoft.com/office/2007/relationships/media" Target="../media/media3.mp3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p3"/><Relationship Id="rId7" Type="http://schemas.openxmlformats.org/officeDocument/2006/relationships/image" Target="../media/image9.gif"/><Relationship Id="rId2" Type="http://schemas.microsoft.com/office/2007/relationships/media" Target="../media/media4.mp3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8.jp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11.gif"/><Relationship Id="rId2" Type="http://schemas.microsoft.com/office/2007/relationships/media" Target="../media/media5.mp3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10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7" Type="http://schemas.openxmlformats.org/officeDocument/2006/relationships/image" Target="../media/image3.png"/><Relationship Id="rId2" Type="http://schemas.microsoft.com/office/2007/relationships/media" Target="../media/media6.mp3"/><Relationship Id="rId1" Type="http://schemas.openxmlformats.org/officeDocument/2006/relationships/tags" Target="../tags/tag9.xml"/><Relationship Id="rId6" Type="http://schemas.openxmlformats.org/officeDocument/2006/relationships/image" Target="../media/image13.jpg"/><Relationship Id="rId5" Type="http://schemas.openxmlformats.org/officeDocument/2006/relationships/image" Target="../media/image12.gif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p3"/><Relationship Id="rId2" Type="http://schemas.microsoft.com/office/2007/relationships/media" Target="../media/media7.mp3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p3"/><Relationship Id="rId2" Type="http://schemas.microsoft.com/office/2007/relationships/media" Target="../media/media8.mp3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p3"/><Relationship Id="rId2" Type="http://schemas.microsoft.com/office/2007/relationships/media" Target="../media/media9.mp3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16.jp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audio" Target="../media/media10.mp3"/><Relationship Id="rId7" Type="http://schemas.openxmlformats.org/officeDocument/2006/relationships/image" Target="../media/image18.jpeg"/><Relationship Id="rId2" Type="http://schemas.microsoft.com/office/2007/relationships/media" Target="../media/media10.mp3"/><Relationship Id="rId1" Type="http://schemas.openxmlformats.org/officeDocument/2006/relationships/tags" Target="../tags/tag13.xml"/><Relationship Id="rId6" Type="http://schemas.openxmlformats.org/officeDocument/2006/relationships/image" Target="../media/image17.jpg"/><Relationship Id="rId5" Type="http://schemas.openxmlformats.org/officeDocument/2006/relationships/image" Target="../media/image2.gi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p3"/><Relationship Id="rId7" Type="http://schemas.openxmlformats.org/officeDocument/2006/relationships/image" Target="../media/image3.png"/><Relationship Id="rId2" Type="http://schemas.microsoft.com/office/2007/relationships/media" Target="../media/media11.mp3"/><Relationship Id="rId1" Type="http://schemas.openxmlformats.org/officeDocument/2006/relationships/tags" Target="../tags/tag15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audio" Target="../media/media12.mp3"/><Relationship Id="rId7" Type="http://schemas.openxmlformats.org/officeDocument/2006/relationships/image" Target="../media/image25.jpg"/><Relationship Id="rId2" Type="http://schemas.microsoft.com/office/2007/relationships/media" Target="../media/media12.mp3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3.mp3"/><Relationship Id="rId10" Type="http://schemas.openxmlformats.org/officeDocument/2006/relationships/image" Target="../media/image26.png"/><Relationship Id="rId4" Type="http://schemas.microsoft.com/office/2007/relationships/media" Target="../media/media13.mp3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3.png"/><Relationship Id="rId7" Type="http://schemas.openxmlformats.org/officeDocument/2006/relationships/image" Target="../media/image29.jpeg"/><Relationship Id="rId12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28.jpeg"/><Relationship Id="rId11" Type="http://schemas.openxmlformats.org/officeDocument/2006/relationships/image" Target="../media/image22.jpg"/><Relationship Id="rId5" Type="http://schemas.openxmlformats.org/officeDocument/2006/relationships/image" Target="../media/image27.png"/><Relationship Id="rId10" Type="http://schemas.openxmlformats.org/officeDocument/2006/relationships/image" Target="../media/image21.jpeg"/><Relationship Id="rId4" Type="http://schemas.openxmlformats.org/officeDocument/2006/relationships/image" Target="../media/image2.gif"/><Relationship Id="rId9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id="{4B9493E0-67B5-8533-EB29-B1B3684F3BCB}"/>
              </a:ext>
            </a:extLst>
          </p:cNvPr>
          <p:cNvSpPr/>
          <p:nvPr/>
        </p:nvSpPr>
        <p:spPr>
          <a:xfrm>
            <a:off x="84841" y="103695"/>
            <a:ext cx="772998" cy="1197204"/>
          </a:xfrm>
          <a:prstGeom prst="half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>
            <a:extLst>
              <a:ext uri="{FF2B5EF4-FFF2-40B4-BE49-F238E27FC236}">
                <a16:creationId xmlns:a16="http://schemas.microsoft.com/office/drawing/2014/main" id="{69FA4609-9CFF-2218-EFA6-7C05504D2E25}"/>
              </a:ext>
            </a:extLst>
          </p:cNvPr>
          <p:cNvSpPr/>
          <p:nvPr/>
        </p:nvSpPr>
        <p:spPr>
          <a:xfrm rot="10800000">
            <a:off x="11323162" y="5553958"/>
            <a:ext cx="772998" cy="1197204"/>
          </a:xfrm>
          <a:prstGeom prst="half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CAD6057-CA53-7605-D932-9B7D17A63664}"/>
              </a:ext>
            </a:extLst>
          </p:cNvPr>
          <p:cNvSpPr/>
          <p:nvPr/>
        </p:nvSpPr>
        <p:spPr>
          <a:xfrm>
            <a:off x="1046375" y="103695"/>
            <a:ext cx="10963373" cy="1225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73DC1BB-F1CC-8A0A-2DD5-8DF80F98C0BF}"/>
              </a:ext>
            </a:extLst>
          </p:cNvPr>
          <p:cNvSpPr/>
          <p:nvPr/>
        </p:nvSpPr>
        <p:spPr>
          <a:xfrm>
            <a:off x="218388" y="6686746"/>
            <a:ext cx="10963373" cy="1225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E8F6F96-5515-14D7-D62E-D21FC86701EC}"/>
              </a:ext>
            </a:extLst>
          </p:cNvPr>
          <p:cNvSpPr/>
          <p:nvPr/>
        </p:nvSpPr>
        <p:spPr>
          <a:xfrm>
            <a:off x="588238" y="1741686"/>
            <a:ext cx="111703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Приключения зайчика на улицах города.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40F6726-EEAB-4E9B-0EAD-6CBF8E3F2D5D}"/>
              </a:ext>
            </a:extLst>
          </p:cNvPr>
          <p:cNvGrpSpPr/>
          <p:nvPr/>
        </p:nvGrpSpPr>
        <p:grpSpPr>
          <a:xfrm>
            <a:off x="1498862" y="424205"/>
            <a:ext cx="11802762" cy="4889334"/>
            <a:chOff x="1498862" y="424205"/>
            <a:chExt cx="11802762" cy="48893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E0EACFE-75F9-2934-4BCF-87C33574C1C4}"/>
                </a:ext>
              </a:extLst>
            </p:cNvPr>
            <p:cNvSpPr txBox="1"/>
            <p:nvPr/>
          </p:nvSpPr>
          <p:spPr>
            <a:xfrm>
              <a:off x="1498862" y="424205"/>
              <a:ext cx="8570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муниципальное дошкольное образовательное учреждение </a:t>
              </a:r>
            </a:p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«Детский сад №358 Тракторозаводского района Волгограда»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55A360-0AB1-7008-EB32-1C28AB30F23F}"/>
                </a:ext>
              </a:extLst>
            </p:cNvPr>
            <p:cNvSpPr txBox="1"/>
            <p:nvPr/>
          </p:nvSpPr>
          <p:spPr>
            <a:xfrm>
              <a:off x="2119863" y="2628409"/>
              <a:ext cx="8107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 воспитанников средней группы (4-5 лет).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33E289-B23D-5A20-C37F-CB2C4E6FD076}"/>
                </a:ext>
              </a:extLst>
            </p:cNvPr>
            <p:cNvSpPr txBox="1"/>
            <p:nvPr/>
          </p:nvSpPr>
          <p:spPr>
            <a:xfrm>
              <a:off x="5194572" y="4390209"/>
              <a:ext cx="810705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Педагоги:</a:t>
              </a:r>
            </a:p>
            <a:p>
              <a:pPr algn="ctr"/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Заболотнева С. Е.</a:t>
              </a:r>
            </a:p>
            <a:p>
              <a:pPr algn="ctr"/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Кривова Н. А. 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6634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9"/>
    </mc:Choice>
    <mc:Fallback>
      <p:transition spd="slow" advTm="3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6F289-2291-1F15-1BC4-E529F77D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7FD0F1-4BF6-A29D-E4C9-4A70363E3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знания о различных видах городского транспорта, особенностях их внешнего вида и назначения («Скорая помощь», «Пожарная», ,«Полиция», трамвай, троллейбус, автобус).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со знаками дорожного движения «Пешеходный переход», «Остановка общественного транспорта», «Дети».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знания о назначении светофора. </a:t>
            </a:r>
          </a:p>
          <a:p>
            <a:pPr>
              <a:buFont typeface="Wingdings" pitchFamily="2" charset="2"/>
              <a:buChar char="Ø"/>
              <a:defRPr/>
            </a:pPr>
            <a:endParaRPr lang="ru-RU" dirty="0"/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267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02"/>
    </mc:Choice>
    <mc:Fallback>
      <p:transition spd="slow" advTm="9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E764C5-E2AA-97C3-F281-FF19BD38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A09E85-017A-5E91-9E33-2AF275141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знания о переходах - подземном и наземном.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знаний о транспорте.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представление о том, что для общественного транспорта есть спец. отведенное место – остановка. 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представление о светофоре, как важнейшем атрибуте дорожно-транспортного движения.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5711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14"/>
    </mc:Choice>
    <mc:Fallback>
      <p:transition spd="slow" advTm="88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83D8DBA-0123-FE70-00DF-251C0C549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21" y="909941"/>
            <a:ext cx="4184513" cy="5579351"/>
          </a:xfrm>
        </p:spPr>
      </p:pic>
      <p:pic>
        <p:nvPicPr>
          <p:cNvPr id="3" name="4 сл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76079" y="4353827"/>
            <a:ext cx="406400" cy="406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EBCB84-35FE-8181-0886-651B055EF7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6" t="26129" r="32193" b="26707"/>
          <a:stretch>
            <a:fillRect/>
          </a:stretch>
        </p:blipFill>
        <p:spPr>
          <a:xfrm>
            <a:off x="9192379" y="108155"/>
            <a:ext cx="2733368" cy="26954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471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62"/>
    </mc:Choice>
    <mc:Fallback>
      <p:transition spd="slow" advTm="12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15" objId="3"/>
        <p14:stopEvt time="12262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41EDD87-95A1-924D-CF34-0A07DE379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03" y="1300899"/>
            <a:ext cx="7484884" cy="5276817"/>
          </a:xfrm>
          <a:effectLst>
            <a:softEdge rad="6350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44F047-B0C8-EA41-596A-80158B5A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872"/>
            <a:ext cx="10515600" cy="1325563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дороге очень много разного транспорта. А какие вида транспорта знаете вы?</a:t>
            </a:r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01C39158-6230-4BCD-DCA5-E75A054D01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510" y="4751109"/>
            <a:ext cx="1369955" cy="1826607"/>
          </a:xfrm>
          <a:prstGeom prst="rect">
            <a:avLst/>
          </a:prstGeom>
        </p:spPr>
      </p:pic>
      <p:pic>
        <p:nvPicPr>
          <p:cNvPr id="3" name="5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67709" y="5258012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478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31"/>
    </mc:Choice>
    <mc:Fallback>
      <p:transition spd="slow" advTm="10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2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3"/>
        <p14:stopEvt time="8255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12880-D5B9-31FD-1E45-76B893889115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Мотоцикл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A005BA-6375-B89C-8047-07F20A369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73" y="2230977"/>
            <a:ext cx="4351338" cy="4351338"/>
          </a:xfrm>
        </p:spPr>
      </p:pic>
      <p:pic>
        <p:nvPicPr>
          <p:cNvPr id="3" name="6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02000" y="4341091"/>
            <a:ext cx="406400" cy="406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57A68E-9008-92B4-E971-DF6799F1BB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955" y="4626628"/>
            <a:ext cx="2371725" cy="19097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6793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15"/>
    </mc:Choice>
    <mc:Fallback>
      <p:transition spd="slow" advTm="21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7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  <p:extLst>
    <p:ext uri="{E180D4A7-C9FB-4DFB-919C-405C955672EB}">
      <p14:showEvtLst xmlns:p14="http://schemas.microsoft.com/office/powerpoint/2010/main">
        <p14:playEvt time="425" objId="3"/>
        <p14:stopEvt time="21915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26238A3D-0F69-1790-9934-D9D1851F2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36229" r="9950" b="5498"/>
          <a:stretch>
            <a:fillRect/>
          </a:stretch>
        </p:blipFill>
        <p:spPr>
          <a:xfrm>
            <a:off x="2149311" y="2477057"/>
            <a:ext cx="7456602" cy="3339282"/>
          </a:xfrm>
          <a:effectLst>
            <a:softEdge rad="127000"/>
          </a:effec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25EF920-6A56-3CA0-4736-AA9194E56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ru-RU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7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4982" y="4964545"/>
            <a:ext cx="406400" cy="406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CAF533-E49A-0A90-7118-D5205E435E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421" y="5360009"/>
            <a:ext cx="2221584" cy="12426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126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46"/>
    </mc:Choice>
    <mc:Fallback>
      <p:transition spd="slow" advTm="18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  <p:extLst>
    <p:ext uri="{E180D4A7-C9FB-4DFB-919C-405C955672EB}">
      <p14:showEvtLst xmlns:p14="http://schemas.microsoft.com/office/powerpoint/2010/main">
        <p14:playEvt time="699" objId="2"/>
        <p14:stopEvt time="18620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372F2E2-59F8-56E3-B29E-B542C0DB2C47}"/>
              </a:ext>
            </a:extLst>
          </p:cNvPr>
          <p:cNvSpPr txBox="1">
            <a:spLocks/>
          </p:cNvSpPr>
          <p:nvPr/>
        </p:nvSpPr>
        <p:spPr>
          <a:xfrm>
            <a:off x="989028" y="327417"/>
            <a:ext cx="10515600" cy="1325563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ru-RU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Троллейбус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7599CA05-E7CC-A0EC-643B-5B4151AC2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4" t="9228" r="19605" b="5337"/>
          <a:stretch>
            <a:fillRect/>
          </a:stretch>
        </p:blipFill>
        <p:spPr>
          <a:xfrm>
            <a:off x="3035430" y="1825358"/>
            <a:ext cx="5599522" cy="4705225"/>
          </a:xfrm>
          <a:effectLst>
            <a:softEdge rad="63500"/>
          </a:effectLst>
        </p:spPr>
      </p:pic>
      <p:pic>
        <p:nvPicPr>
          <p:cNvPr id="2" name="8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82800" y="4777509"/>
            <a:ext cx="406400" cy="406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FBA1A0-08B4-CE56-BAAC-5FE94784CC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383" y="4980709"/>
            <a:ext cx="2629391" cy="14783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2145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47"/>
    </mc:Choice>
    <mc:Fallback>
      <p:transition spd="slow" advTm="14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7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  <p:extLst>
    <p:ext uri="{E180D4A7-C9FB-4DFB-919C-405C955672EB}">
      <p14:showEvtLst xmlns:p14="http://schemas.microsoft.com/office/powerpoint/2010/main">
        <p14:playEvt time="443" objId="2"/>
        <p14:stopEvt time="14157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D34113-C9AB-4BB4-0DAE-71B5EDD00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236" y="5087371"/>
            <a:ext cx="2371725" cy="1395413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B61EA46E-5204-1EDE-1E82-48E11A2DD3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823" y="1733135"/>
            <a:ext cx="7051249" cy="4669494"/>
          </a:xfrm>
          <a:effectLst>
            <a:softEdge rad="63500"/>
          </a:effec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A625A7-579C-F4CC-EA59-62D7EDBF063A}"/>
              </a:ext>
            </a:extLst>
          </p:cNvPr>
          <p:cNvSpPr txBox="1">
            <a:spLocks/>
          </p:cNvSpPr>
          <p:nvPr/>
        </p:nvSpPr>
        <p:spPr>
          <a:xfrm>
            <a:off x="838200" y="327417"/>
            <a:ext cx="10515600" cy="1325563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6600" b="1" i="1" dirty="0"/>
              <a:t>Трамвай</a:t>
            </a:r>
            <a:endParaRPr lang="ru-RU" sz="6600" dirty="0">
              <a:solidFill>
                <a:srgbClr val="FF0000"/>
              </a:solidFill>
            </a:endParaRPr>
          </a:p>
        </p:txBody>
      </p:sp>
      <p:pic>
        <p:nvPicPr>
          <p:cNvPr id="2" name="9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48164" y="4832927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310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13"/>
    </mc:Choice>
    <mc:Fallback>
      <p:transition spd="slow" advTm="17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6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  <p:extLst>
    <p:ext uri="{E180D4A7-C9FB-4DFB-919C-405C955672EB}">
      <p14:showEvtLst xmlns:p14="http://schemas.microsoft.com/office/powerpoint/2010/main">
        <p14:playEvt time="437" objId="2"/>
        <p14:stopEvt time="17103" objId="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30DA4D8F-CAC5-CADA-FCCE-C19920C420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033" y="1862451"/>
            <a:ext cx="8297219" cy="5351461"/>
          </a:xfr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1AA7FD3-DFA0-546F-0F28-0E8335F8BDA1}"/>
              </a:ext>
            </a:extLst>
          </p:cNvPr>
          <p:cNvSpPr txBox="1">
            <a:spLocks/>
          </p:cNvSpPr>
          <p:nvPr/>
        </p:nvSpPr>
        <p:spPr>
          <a:xfrm>
            <a:off x="838200" y="327417"/>
            <a:ext cx="10515600" cy="1325563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машина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0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62018" y="4846782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4538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45"/>
    </mc:Choice>
    <mc:Fallback>
      <p:transition spd="slow" advTm="11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  <p:extLst>
    <p:ext uri="{E180D4A7-C9FB-4DFB-919C-405C955672EB}">
      <p14:showEvtLst xmlns:p14="http://schemas.microsoft.com/office/powerpoint/2010/main">
        <p14:playEvt time="1" objId="2"/>
        <p14:stopEvt time="11745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FD6387CE-737C-8071-EB2C-39C087ED88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5" t="8956" r="18531" b="9154"/>
          <a:stretch>
            <a:fillRect/>
          </a:stretch>
        </p:blipFill>
        <p:spPr>
          <a:xfrm>
            <a:off x="2257197" y="2130457"/>
            <a:ext cx="6669988" cy="4223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FA467E1-EE6E-D221-9BEF-26BADC9F6DF1}"/>
              </a:ext>
            </a:extLst>
          </p:cNvPr>
          <p:cNvSpPr txBox="1">
            <a:spLocks/>
          </p:cNvSpPr>
          <p:nvPr/>
        </p:nvSpPr>
        <p:spPr>
          <a:xfrm>
            <a:off x="1205846" y="256356"/>
            <a:ext cx="10515600" cy="1325563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6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Скорая помощь</a:t>
            </a:r>
          </a:p>
        </p:txBody>
      </p:sp>
      <p:pic>
        <p:nvPicPr>
          <p:cNvPr id="3" name="11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06600" y="4735946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21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44"/>
    </mc:Choice>
    <mc:Fallback>
      <p:transition spd="slow" advTm="14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4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</p:bldLst>
  </p:timing>
  <p:extLst>
    <p:ext uri="{E180D4A7-C9FB-4DFB-919C-405C955672EB}">
      <p14:showEvtLst xmlns:p14="http://schemas.microsoft.com/office/powerpoint/2010/main">
        <p14:playEvt time="394" objId="3"/>
        <p14:stopEvt time="14744" objId="3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FD44C09A-8228-CE61-6835-D7144F4BF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t="13938" r="18657" b="11537"/>
          <a:stretch>
            <a:fillRect/>
          </a:stretch>
        </p:blipFill>
        <p:spPr>
          <a:xfrm>
            <a:off x="3073138" y="1799126"/>
            <a:ext cx="5778631" cy="4321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6E2B-428D-B206-4A6D-0918D5967E02}"/>
              </a:ext>
            </a:extLst>
          </p:cNvPr>
          <p:cNvSpPr txBox="1">
            <a:spLocks/>
          </p:cNvSpPr>
          <p:nvPr/>
        </p:nvSpPr>
        <p:spPr>
          <a:xfrm>
            <a:off x="838200" y="327417"/>
            <a:ext cx="10515600" cy="1325563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Полицейская машина</a:t>
            </a:r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2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80673" y="4632036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68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65"/>
    </mc:Choice>
    <mc:Fallback>
      <p:transition spd="slow" advTm="13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4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  <p:extLst>
    <p:ext uri="{E180D4A7-C9FB-4DFB-919C-405C955672EB}">
      <p14:showEvtLst xmlns:p14="http://schemas.microsoft.com/office/powerpoint/2010/main">
        <p14:playEvt time="581" objId="2"/>
        <p14:stopEvt time="13041" objId="2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3CA0A-D094-CD05-118F-F7480950F39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/>
              <a:t>Остановки общественного транспорта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30781A-A2D9-589A-C7C4-FDDD63545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472" y="3066755"/>
            <a:ext cx="2569590" cy="342612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923BB9-5418-9F54-C1AE-722B9613E493}"/>
              </a:ext>
            </a:extLst>
          </p:cNvPr>
          <p:cNvSpPr txBox="1"/>
          <p:nvPr/>
        </p:nvSpPr>
        <p:spPr>
          <a:xfrm>
            <a:off x="8493551" y="2532701"/>
            <a:ext cx="3205114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месте пешеход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Терпеливо транспорт ждет.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пешком устал шагать,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 пассажиром стать.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03AE4E-D07B-5BFB-EA2C-126D2DF3F9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2" t="10584" r="33992" b="10791"/>
          <a:stretch>
            <a:fillRect/>
          </a:stretch>
        </p:blipFill>
        <p:spPr>
          <a:xfrm>
            <a:off x="4025244" y="1855941"/>
            <a:ext cx="1414021" cy="20373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09CA5F-DF05-1C8A-FA3F-FC07200DC7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3" r="26479"/>
          <a:stretch>
            <a:fillRect/>
          </a:stretch>
        </p:blipFill>
        <p:spPr>
          <a:xfrm>
            <a:off x="5439265" y="3039859"/>
            <a:ext cx="1445843" cy="20373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1D8150-DA73-1874-EF6B-2C0D07ED67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742" y="1795671"/>
            <a:ext cx="1274578" cy="1937359"/>
          </a:xfrm>
          <a:prstGeom prst="rect">
            <a:avLst/>
          </a:prstGeom>
        </p:spPr>
      </p:pic>
      <p:pic>
        <p:nvPicPr>
          <p:cNvPr id="3" name="13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76963" y="4361873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9240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13"/>
    </mc:Choice>
    <mc:Fallback>
      <p:transition spd="slow" advTm="16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6" grpId="0" animBg="1"/>
    </p:bldLst>
  </p:timing>
  <p:extLst>
    <p:ext uri="{E180D4A7-C9FB-4DFB-919C-405C955672EB}">
      <p14:showEvtLst xmlns:p14="http://schemas.microsoft.com/office/powerpoint/2010/main">
        <p14:playEvt time="1117" objId="3"/>
        <p14:stopEvt time="7365" objId="3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DDB3A1-5916-79F1-C949-7D9012E9EF5B}"/>
              </a:ext>
            </a:extLst>
          </p:cNvPr>
          <p:cNvSpPr txBox="1"/>
          <p:nvPr/>
        </p:nvSpPr>
        <p:spPr>
          <a:xfrm>
            <a:off x="1696825" y="329936"/>
            <a:ext cx="2941163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наземный переход,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Ходит целый день народ.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Ты, водитель, не грусти,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Пешехода пропусти!</a:t>
            </a:r>
          </a:p>
        </p:txBody>
      </p:sp>
      <p:pic>
        <p:nvPicPr>
          <p:cNvPr id="5" name="Содержимое 4" descr="http://www.gorodgomel.by/uploads/images/00/00/02/2010/12/09/thumb_x3_358e1d.jpg">
            <a:extLst>
              <a:ext uri="{FF2B5EF4-FFF2-40B4-BE49-F238E27FC236}">
                <a16:creationId xmlns:a16="http://schemas.microsoft.com/office/drawing/2014/main" id="{FF5FA33D-69AB-D0AD-5B1B-1E7065E362B3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91318" y="2049241"/>
            <a:ext cx="2746670" cy="275951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CB7FFE-7C39-929D-E929-15A93E1B5496}"/>
              </a:ext>
            </a:extLst>
          </p:cNvPr>
          <p:cNvSpPr txBox="1"/>
          <p:nvPr/>
        </p:nvSpPr>
        <p:spPr>
          <a:xfrm>
            <a:off x="7674990" y="320507"/>
            <a:ext cx="2941163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 каждый пешеход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подземный этот ход.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он не украшает,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машинам не мешает!</a:t>
            </a:r>
          </a:p>
        </p:txBody>
      </p:sp>
      <p:pic>
        <p:nvPicPr>
          <p:cNvPr id="7" name="Содержимое 6" descr="http://www.bashinform.ru/upload/iblock/a05/%D0%BF%D0%BE%D0%B4%D0%B7%D0%B5%D0%BC%D0%BD%D1%8B%D0%B9-%D0%BF%D0%B5%D1%80%D0%B5%D1%85%D0%BE%D0%B4-1.jpg">
            <a:extLst>
              <a:ext uri="{FF2B5EF4-FFF2-40B4-BE49-F238E27FC236}">
                <a16:creationId xmlns:a16="http://schemas.microsoft.com/office/drawing/2014/main" id="{3219E747-FD5C-7FB7-67A2-7B70BB5910F1}"/>
              </a:ext>
            </a:extLst>
          </p:cNvPr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98900" y="2206297"/>
            <a:ext cx="2746671" cy="24454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CE542B-3EF5-5EC2-463D-4B3FDABA0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1" t="23019" r="16675"/>
          <a:stretch>
            <a:fillRect/>
          </a:stretch>
        </p:blipFill>
        <p:spPr>
          <a:xfrm>
            <a:off x="9451942" y="1652228"/>
            <a:ext cx="2328421" cy="24454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0047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83"/>
    </mc:Choice>
    <mc:Fallback>
      <p:transition spd="slow" advTm="12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5BF375B-A658-7EA6-D076-A39B2896A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71"/>
            <a:ext cx="10515600" cy="13255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AD22E4-E7C5-3155-579A-924ED092E297}"/>
              </a:ext>
            </a:extLst>
          </p:cNvPr>
          <p:cNvSpPr txBox="1"/>
          <p:nvPr/>
        </p:nvSpPr>
        <p:spPr>
          <a:xfrm>
            <a:off x="1894788" y="1979628"/>
            <a:ext cx="3384223" cy="424731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время перехода мог ты правильно узнать,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большого светофора надо маленький искать.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Посмотри-ка, у него есть два глазика всего:</a:t>
            </a:r>
          </a:p>
          <a:p>
            <a:pPr algn="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красный глаз горит, человечек в нём стоит.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 надо переждать, у дороги постоять.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 свой цвет меняет, глаз зелёный зажигает.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Человечек в нём идёт - всё, свободен переход! 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1DF2DA-BA78-7C0D-CBE0-ACE4D39193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343" y="3186258"/>
            <a:ext cx="3445497" cy="34454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429B1B5-77C3-DE2E-9227-BE4CD246D2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991" y="1795021"/>
            <a:ext cx="4900405" cy="3267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15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2243" y="5062978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0517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99"/>
    </mc:Choice>
    <mc:Fallback>
      <p:transition spd="slow" advTm="23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10" grpId="0" animBg="1"/>
    </p:bldLst>
  </p:timing>
  <p:extLst>
    <p:ext uri="{E180D4A7-C9FB-4DFB-919C-405C955672EB}">
      <p14:showEvtLst xmlns:p14="http://schemas.microsoft.com/office/powerpoint/2010/main">
        <p14:playEvt time="1389" objId="2"/>
        <p14:stopEvt time="13975" objId="2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DB37F7D-7D79-AAC5-7BAE-F881D7DE3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254" y="384894"/>
            <a:ext cx="10963372" cy="736896"/>
          </a:xfrm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Помоги зайчику перейти дорогу</a:t>
            </a:r>
          </a:p>
        </p:txBody>
      </p:sp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id="{90A1EF45-668A-734C-DD5A-AE2A7007EC00}"/>
              </a:ext>
            </a:extLst>
          </p:cNvPr>
          <p:cNvSpPr/>
          <p:nvPr/>
        </p:nvSpPr>
        <p:spPr>
          <a:xfrm>
            <a:off x="84841" y="103695"/>
            <a:ext cx="772998" cy="1197204"/>
          </a:xfrm>
          <a:prstGeom prst="half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>
            <a:extLst>
              <a:ext uri="{FF2B5EF4-FFF2-40B4-BE49-F238E27FC236}">
                <a16:creationId xmlns:a16="http://schemas.microsoft.com/office/drawing/2014/main" id="{B07697D7-094E-CD08-0756-25887DA58483}"/>
              </a:ext>
            </a:extLst>
          </p:cNvPr>
          <p:cNvSpPr/>
          <p:nvPr/>
        </p:nvSpPr>
        <p:spPr>
          <a:xfrm rot="10800000">
            <a:off x="11323162" y="5553958"/>
            <a:ext cx="772998" cy="1197204"/>
          </a:xfrm>
          <a:prstGeom prst="half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C4BA54-CB80-19B2-583B-B4C7AFC81843}"/>
              </a:ext>
            </a:extLst>
          </p:cNvPr>
          <p:cNvSpPr/>
          <p:nvPr/>
        </p:nvSpPr>
        <p:spPr>
          <a:xfrm>
            <a:off x="1046375" y="103695"/>
            <a:ext cx="10963373" cy="1225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A87C9A-BC31-4B8F-3C79-1D4B19451015}"/>
              </a:ext>
            </a:extLst>
          </p:cNvPr>
          <p:cNvSpPr/>
          <p:nvPr/>
        </p:nvSpPr>
        <p:spPr>
          <a:xfrm>
            <a:off x="227814" y="6628614"/>
            <a:ext cx="10963373" cy="1225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78AC18-CF26-E82C-8888-964280685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21"/>
          <a:stretch>
            <a:fillRect/>
          </a:stretch>
        </p:blipFill>
        <p:spPr>
          <a:xfrm>
            <a:off x="2471824" y="2283283"/>
            <a:ext cx="9287046" cy="42624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5AFB76-A83A-C06E-D056-F3423F416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8974"/>
            <a:ext cx="2872230" cy="38296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80F129-3DF8-0C01-F340-B0E8E1CC80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552" y="1134768"/>
            <a:ext cx="4612678" cy="4612678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778931D6-32F4-CE27-F30E-359E363E0E5C}"/>
              </a:ext>
            </a:extLst>
          </p:cNvPr>
          <p:cNvSpPr/>
          <p:nvPr/>
        </p:nvSpPr>
        <p:spPr>
          <a:xfrm>
            <a:off x="10383806" y="1356403"/>
            <a:ext cx="555785" cy="5494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6CB1EE1-6662-EDBE-EE60-708BF56C36EB}"/>
              </a:ext>
            </a:extLst>
          </p:cNvPr>
          <p:cNvSpPr/>
          <p:nvPr/>
        </p:nvSpPr>
        <p:spPr>
          <a:xfrm>
            <a:off x="10383806" y="2103112"/>
            <a:ext cx="602213" cy="59159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B2D4634-511E-E37C-6833-F40EF0E9E69B}"/>
              </a:ext>
            </a:extLst>
          </p:cNvPr>
          <p:cNvSpPr/>
          <p:nvPr/>
        </p:nvSpPr>
        <p:spPr>
          <a:xfrm>
            <a:off x="10380905" y="1327183"/>
            <a:ext cx="665414" cy="580076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C85479A-740E-8AC4-4CD9-ABE08A240328}"/>
              </a:ext>
            </a:extLst>
          </p:cNvPr>
          <p:cNvSpPr/>
          <p:nvPr/>
        </p:nvSpPr>
        <p:spPr>
          <a:xfrm>
            <a:off x="10304207" y="2077891"/>
            <a:ext cx="742112" cy="72108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voice-2026-04-17-09-37_1">
            <a:hlinkClick r:id="" action="ppaction://media"/>
            <a:extLst>
              <a:ext uri="{FF2B5EF4-FFF2-40B4-BE49-F238E27FC236}">
                <a16:creationId xmlns:a16="http://schemas.microsoft.com/office/drawing/2014/main" id="{3DC22220-1E94-534F-812E-08E6CBAA706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79331" y="5244764"/>
            <a:ext cx="487363" cy="487363"/>
          </a:xfrm>
          <a:prstGeom prst="rect">
            <a:avLst/>
          </a:prstGeom>
        </p:spPr>
      </p:pic>
      <p:pic>
        <p:nvPicPr>
          <p:cNvPr id="16" name="voice-2026-04-17-09-37">
            <a:hlinkClick r:id="" action="ppaction://media"/>
            <a:extLst>
              <a:ext uri="{FF2B5EF4-FFF2-40B4-BE49-F238E27FC236}">
                <a16:creationId xmlns:a16="http://schemas.microsoft.com/office/drawing/2014/main" id="{38316A8A-84B7-E010-72BD-48E0E76BB88D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37811" y="4378914"/>
            <a:ext cx="487363" cy="487363"/>
          </a:xfrm>
          <a:prstGeom prst="rect">
            <a:avLst/>
          </a:prstGeom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BBEC0DAC-B25A-5112-286A-9A70B97475D1}"/>
              </a:ext>
            </a:extLst>
          </p:cNvPr>
          <p:cNvSpPr/>
          <p:nvPr/>
        </p:nvSpPr>
        <p:spPr>
          <a:xfrm>
            <a:off x="10330465" y="1300899"/>
            <a:ext cx="720830" cy="66187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165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24"/>
    </mc:Choice>
    <mc:Fallback>
      <p:transition spd="slow" advTm="18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5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519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 uiExpand="1" build="p" animBg="1"/>
      <p:bldP spid="10" grpId="0" uiExpand="1" animBg="1"/>
      <p:bldP spid="12" grpId="0" uiExpand="1" animBg="1"/>
      <p:bldP spid="13" grpId="0" uiExpand="1" animBg="1"/>
      <p:bldP spid="14" grpId="0" animBg="1"/>
      <p:bldP spid="14" grpId="1" animBg="1"/>
      <p:bldP spid="20" grpId="0" animBg="1"/>
    </p:bldLst>
  </p:timing>
  <p:extLst>
    <p:ext uri="{E180D4A7-C9FB-4DFB-919C-405C955672EB}">
      <p14:showEvtLst xmlns:p14="http://schemas.microsoft.com/office/powerpoint/2010/main">
        <p14:playEvt time="3431" objId="16"/>
        <p14:stopEvt time="9168" objId="16"/>
        <p14:playEvt time="10204" objId="15"/>
        <p14:stopEvt time="15419" objId="15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217BDE-B3C1-4DD0-15CA-5AA017973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616" y="1831158"/>
            <a:ext cx="2069182" cy="2069182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9B99712-DC68-B4F4-5325-7358A52CA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71"/>
            <a:ext cx="10515600" cy="13255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как много мы узнали!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FE82605-00A4-647D-D310-858F57B5B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71" y="2865749"/>
            <a:ext cx="2734485" cy="3645980"/>
          </a:xfrm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C9B31F83-9587-2533-689B-3D460BD22F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376" y="1712895"/>
            <a:ext cx="1319624" cy="1319624"/>
          </a:xfrm>
          <a:prstGeom prst="rect">
            <a:avLst/>
          </a:prstGeom>
        </p:spPr>
      </p:pic>
      <p:pic>
        <p:nvPicPr>
          <p:cNvPr id="7" name="Объект 5">
            <a:extLst>
              <a:ext uri="{FF2B5EF4-FFF2-40B4-BE49-F238E27FC236}">
                <a16:creationId xmlns:a16="http://schemas.microsoft.com/office/drawing/2014/main" id="{0D9AADB6-22BF-92C9-5E2E-FEF682D3BF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36229" r="9950" b="5498"/>
          <a:stretch>
            <a:fillRect/>
          </a:stretch>
        </p:blipFill>
        <p:spPr>
          <a:xfrm>
            <a:off x="8617297" y="1694907"/>
            <a:ext cx="2736503" cy="1225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11">
            <a:extLst>
              <a:ext uri="{FF2B5EF4-FFF2-40B4-BE49-F238E27FC236}">
                <a16:creationId xmlns:a16="http://schemas.microsoft.com/office/drawing/2014/main" id="{4225ADC3-9BFE-0D6E-EE51-4DBEAC3CF0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4" t="9228" r="19605" b="5337"/>
          <a:stretch>
            <a:fillRect/>
          </a:stretch>
        </p:blipFill>
        <p:spPr>
          <a:xfrm>
            <a:off x="6258539" y="2225608"/>
            <a:ext cx="2196218" cy="1845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Содержимое 4" descr="http://900igr.net/datas/okruzhajuschij-mir/Znaki/0013-013-Ostanovki-obschestvennogo-transporta.jpg">
            <a:extLst>
              <a:ext uri="{FF2B5EF4-FFF2-40B4-BE49-F238E27FC236}">
                <a16:creationId xmlns:a16="http://schemas.microsoft.com/office/drawing/2014/main" id="{D8C72D1E-DAA3-7130-D64F-C58985D2524E}"/>
              </a:ext>
            </a:extLst>
          </p:cNvPr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879056" y="3517444"/>
            <a:ext cx="2410120" cy="1527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Содержимое 4" descr="http://www.gorodgomel.by/uploads/images/00/00/02/2010/12/09/thumb_x3_358e1d.jpg">
            <a:extLst>
              <a:ext uri="{FF2B5EF4-FFF2-40B4-BE49-F238E27FC236}">
                <a16:creationId xmlns:a16="http://schemas.microsoft.com/office/drawing/2014/main" id="{9D066B70-0CD4-A653-B9BE-EB496B2B6C29}"/>
              </a:ext>
            </a:extLst>
          </p:cNvPr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866943" y="3148338"/>
            <a:ext cx="993284" cy="973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Содержимое 6" descr="http://www.bashinform.ru/upload/iblock/a05/%D0%BF%D0%BE%D0%B4%D0%B7%D0%B5%D0%BC%D0%BD%D1%8B%D0%B9-%D0%BF%D0%B5%D1%80%D0%B5%D1%85%D0%BE%D0%B4-1.jpg">
            <a:extLst>
              <a:ext uri="{FF2B5EF4-FFF2-40B4-BE49-F238E27FC236}">
                <a16:creationId xmlns:a16="http://schemas.microsoft.com/office/drawing/2014/main" id="{F2762FD3-0D2B-3F7B-5A6F-2E96D9D35BC2}"/>
              </a:ext>
            </a:extLst>
          </p:cNvPr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0145143" y="3229709"/>
            <a:ext cx="1378194" cy="1222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F1FC97-DE49-9EF7-59A1-8E193EDB88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1" t="23019" r="16675"/>
          <a:stretch>
            <a:fillRect/>
          </a:stretch>
        </p:blipFill>
        <p:spPr>
          <a:xfrm>
            <a:off x="8617297" y="4261294"/>
            <a:ext cx="1492577" cy="1567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Объект 4">
            <a:extLst>
              <a:ext uri="{FF2B5EF4-FFF2-40B4-BE49-F238E27FC236}">
                <a16:creationId xmlns:a16="http://schemas.microsoft.com/office/drawing/2014/main" id="{3EEE309E-4B7A-9304-B991-3D8CD47365E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364" y="4878129"/>
            <a:ext cx="2475393" cy="1745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389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19"/>
    </mc:Choice>
    <mc:Fallback>
      <p:transition spd="slow" advTm="10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D47F6-A3AC-B106-C127-6D4A11846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712203-524B-A3AB-97AF-57BC9DC82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Правила дорожного движения для детей 3-7 лет, </a:t>
            </a:r>
            <a:r>
              <a:rPr lang="ru-RU" dirty="0" err="1"/>
              <a:t>Беляевскова</a:t>
            </a:r>
            <a:r>
              <a:rPr lang="ru-RU" dirty="0"/>
              <a:t> Г.Д и др., 2024 г. </a:t>
            </a:r>
          </a:p>
          <a:p>
            <a:r>
              <a:rPr lang="ru-RU" dirty="0"/>
              <a:t>Дорожное царство, пешеходное государство, </a:t>
            </a:r>
            <a:r>
              <a:rPr lang="ru-RU" dirty="0" err="1"/>
              <a:t>Гаврюкова</a:t>
            </a:r>
            <a:r>
              <a:rPr lang="ru-RU" dirty="0"/>
              <a:t> Т. А., 2026 г.</a:t>
            </a:r>
          </a:p>
          <a:p>
            <a:r>
              <a:rPr lang="ru-RU" dirty="0"/>
              <a:t>Иллюстрирующий материал из поиска в открытых источниках.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909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42"/>
    </mc:Choice>
    <mc:Fallback>
      <p:transition spd="slow" advTm="3742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7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|1.6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1|2.2|2|1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|3.1|1.9|1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5|7|1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9|5.6|1|6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|1.1|0.9|1|0.9|0.8|0.8|0.8|0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348</Words>
  <Application>Microsoft Office PowerPoint</Application>
  <PresentationFormat>Широкоэкранный</PresentationFormat>
  <Paragraphs>37</Paragraphs>
  <Slides>18</Slides>
  <Notes>0</Notes>
  <HiddenSlides>0</HiddenSlides>
  <MMClips>13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Цели:</vt:lpstr>
      <vt:lpstr>Задачи:</vt:lpstr>
      <vt:lpstr>Презентация PowerPoint</vt:lpstr>
      <vt:lpstr>На дороге очень много разного транспорта. А какие вида транспорта знаете вы?</vt:lpstr>
      <vt:lpstr>Мотоцикл</vt:lpstr>
      <vt:lpstr>Автобус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Остановки общественного транспорта</vt:lpstr>
      <vt:lpstr>Презентация PowerPoint</vt:lpstr>
      <vt:lpstr>Светофор</vt:lpstr>
      <vt:lpstr>Презентация PowerPoint</vt:lpstr>
      <vt:lpstr>Вот как много мы узнали!</vt:lpstr>
      <vt:lpstr>Источники: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SAD358_Digma_NB</dc:creator>
  <cp:lastModifiedBy>SAD358_Digma_NB</cp:lastModifiedBy>
  <cp:revision>6</cp:revision>
  <dcterms:created xsi:type="dcterms:W3CDTF">2026-04-14T09:18:51Z</dcterms:created>
  <dcterms:modified xsi:type="dcterms:W3CDTF">2026-04-17T09:36:04Z</dcterms:modified>
</cp:coreProperties>
</file>